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sldIdLst>
    <p:sldId id="256" r:id="rId2"/>
    <p:sldId id="293" r:id="rId3"/>
    <p:sldId id="296" r:id="rId4"/>
    <p:sldId id="294" r:id="rId5"/>
    <p:sldId id="295" r:id="rId6"/>
    <p:sldId id="291" r:id="rId7"/>
    <p:sldId id="292" r:id="rId8"/>
    <p:sldId id="286" r:id="rId9"/>
    <p:sldId id="272" r:id="rId10"/>
    <p:sldId id="287" r:id="rId11"/>
    <p:sldId id="288" r:id="rId12"/>
    <p:sldId id="275" r:id="rId13"/>
    <p:sldId id="258" r:id="rId14"/>
    <p:sldId id="298" r:id="rId15"/>
    <p:sldId id="260" r:id="rId16"/>
    <p:sldId id="262" r:id="rId17"/>
    <p:sldId id="299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412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FBB7E-ACBD-490E-9F78-60E220DCA34C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B024A-707F-43F4-9ABF-463635F0F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4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B024A-707F-43F4-9ABF-463635F0F82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94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B024A-707F-43F4-9ABF-463635F0F82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72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511E2B5-19EC-4FD6-A031-46CCE8DE1A9A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ED841B-1581-4B52-9B03-2458A1A315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172819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>2025-2026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ffectLst/>
              </a:rPr>
              <a:t>учебный год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</a:br>
            <a:endParaRPr lang="ru-RU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780928"/>
            <a:ext cx="7848872" cy="3456384"/>
          </a:xfrm>
        </p:spPr>
        <p:txBody>
          <a:bodyPr>
            <a:normAutofit lnSpcReduction="10000"/>
          </a:bodyPr>
          <a:lstStyle/>
          <a:p>
            <a:endParaRPr lang="en-US" sz="4800" i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4800" i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4800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4800" i="1" dirty="0" smtClean="0">
                <a:solidFill>
                  <a:schemeClr val="accent5">
                    <a:lumMod val="50000"/>
                  </a:schemeClr>
                </a:solidFill>
              </a:rPr>
              <a:t>МБОУ </a:t>
            </a:r>
            <a:r>
              <a:rPr lang="ru-RU" sz="4800" i="1" dirty="0">
                <a:solidFill>
                  <a:schemeClr val="accent5">
                    <a:lumMod val="50000"/>
                  </a:schemeClr>
                </a:solidFill>
              </a:rPr>
              <a:t>СШ №</a:t>
            </a:r>
            <a:r>
              <a:rPr lang="ru-RU" sz="4800" i="1" dirty="0"/>
              <a:t> </a:t>
            </a:r>
            <a:r>
              <a:rPr lang="ru-RU" sz="4800" i="1" dirty="0">
                <a:solidFill>
                  <a:schemeClr val="accent5">
                    <a:lumMod val="50000"/>
                  </a:schemeClr>
                </a:solidFill>
              </a:rPr>
              <a:t>12</a:t>
            </a:r>
            <a:endParaRPr lang="en-US" sz="48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0974" y="1536028"/>
            <a:ext cx="5433067" cy="33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4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Культурная деятельность</a:t>
            </a:r>
            <a:endParaRPr lang="ru-RU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56031"/>
            <a:ext cx="4499992" cy="48965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4564" y="3448929"/>
            <a:ext cx="3429000" cy="3429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196752"/>
            <a:ext cx="2370889" cy="237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>
                <a:solidFill>
                  <a:schemeClr val="accent5">
                    <a:lumMod val="50000"/>
                  </a:schemeClr>
                </a:solidFill>
                <a:effectLst/>
              </a:rPr>
              <a:t>Самоподготовка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sz="4000" dirty="0">
                <a:solidFill>
                  <a:schemeClr val="accent5">
                    <a:lumMod val="50000"/>
                  </a:schemeClr>
                </a:solidFill>
                <a:effectLst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60" y="1268760"/>
            <a:ext cx="3067009" cy="244341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3174" y="4027010"/>
            <a:ext cx="2697095" cy="25622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15" y="3975017"/>
            <a:ext cx="2191321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0810" y="955245"/>
            <a:ext cx="2067694" cy="2756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2670253"/>
            <a:ext cx="1923678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1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accent5">
                    <a:lumMod val="50000"/>
                  </a:schemeClr>
                </a:solidFill>
                <a:effectLst/>
              </a:rPr>
              <a:t>Игровая и внеурочная </a:t>
            </a: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деятельность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sz="4400" dirty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> </a:t>
            </a:r>
            <a:endParaRPr lang="ru-RU" sz="3600" b="0" i="1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48880"/>
            <a:ext cx="3212976" cy="45091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348880"/>
            <a:ext cx="2924944" cy="4509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9473" y="1772816"/>
            <a:ext cx="2702213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5770984" cy="121014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Поделки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>своими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руками</a:t>
            </a:r>
            <a:endParaRPr lang="ru-RU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556792"/>
            <a:ext cx="4347305" cy="528340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556793"/>
            <a:ext cx="3995936" cy="539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1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00" y="0"/>
            <a:ext cx="3918465" cy="5733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1064" y="1124744"/>
            <a:ext cx="3952935" cy="573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6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7176" y="116632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>Коллективные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работы</a:t>
            </a:r>
            <a:endParaRPr lang="ru-RU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389545"/>
            <a:ext cx="3995936" cy="4415719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49475"/>
            <a:ext cx="3766820" cy="4708525"/>
          </a:xfrm>
        </p:spPr>
      </p:pic>
    </p:spTree>
    <p:extLst>
      <p:ext uri="{BB962C8B-B14F-4D97-AF65-F5344CB8AC3E}">
        <p14:creationId xmlns:p14="http://schemas.microsoft.com/office/powerpoint/2010/main" val="429038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842992" cy="142617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В мире стихов и историй</a:t>
            </a:r>
            <a:endParaRPr lang="ru-RU" sz="400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564904"/>
            <a:ext cx="2984773" cy="29847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1844824"/>
            <a:ext cx="3882178" cy="471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7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Спорт и отдых</a:t>
            </a:r>
            <a:endParaRPr lang="ru-RU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1700808"/>
            <a:ext cx="4392487" cy="51571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113" y="1196752"/>
            <a:ext cx="3323861" cy="2492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4023066"/>
            <a:ext cx="3779912" cy="283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6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8000" dirty="0">
                <a:solidFill>
                  <a:schemeClr val="accent5">
                    <a:lumMod val="50000"/>
                  </a:schemeClr>
                </a:solidFill>
              </a:rPr>
              <a:t>Спасибо за </a:t>
            </a:r>
            <a:r>
              <a:rPr lang="ru-RU" sz="8000" dirty="0" smtClean="0">
                <a:solidFill>
                  <a:schemeClr val="accent5">
                    <a:lumMod val="50000"/>
                  </a:schemeClr>
                </a:solidFill>
              </a:rPr>
              <a:t>внимание</a:t>
            </a:r>
            <a:endParaRPr lang="ru-RU" sz="8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0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04864"/>
            <a:ext cx="7848872" cy="4709160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Создание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безопасной,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</a:rPr>
              <a:t>здоровьесберегающей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 и развивающей среды, обеспечивающей гармоничное сочетание отдыха, питания, внеурочной деятельности и самоподготовки для всестороннего развития личности младшего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школьника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</a:rPr>
            </a:b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275856" y="764704"/>
            <a:ext cx="252028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Цель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616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75856" y="908720"/>
            <a:ext cx="2520280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Задачи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276872"/>
            <a:ext cx="59046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 Организовать режим дня, включающий отдых, питание, прогулку и самоподготовку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2. Сформировать навыки самостоятельного выполнения домашних заданий и взаимопомощи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3. Снизить уровень тревожности и утомляемости через игровые паузы и физкультминутки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4. Воспитывать культуру общения, бережное отношение к природе и имуществу школы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5. Развивать творческий потенциал через кружковую работу и тематические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49890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825010"/>
              </p:ext>
            </p:extLst>
          </p:nvPr>
        </p:nvGraphicFramePr>
        <p:xfrm>
          <a:off x="827584" y="836712"/>
          <a:ext cx="7533664" cy="5814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="" xmlns:a16="http://schemas.microsoft.com/office/drawing/2014/main" val="40900945"/>
                    </a:ext>
                  </a:extLst>
                </a:gridCol>
                <a:gridCol w="3861256">
                  <a:extLst>
                    <a:ext uri="{9D8B030D-6E8A-4147-A177-3AD203B41FA5}">
                      <a16:colId xmlns="" xmlns:a16="http://schemas.microsoft.com/office/drawing/2014/main" val="2404485800"/>
                    </a:ext>
                  </a:extLst>
                </a:gridCol>
              </a:tblGrid>
              <a:tr h="605836">
                <a:tc gridSpan="2"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Направления</a:t>
                      </a:r>
                      <a:r>
                        <a:rPr lang="ru-RU" sz="24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                      </a:t>
                      </a:r>
                      <a:r>
                        <a:rPr lang="ru-RU" sz="2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Формы</a:t>
                      </a: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48826246"/>
                  </a:ext>
                </a:extLst>
              </a:tr>
              <a:tr h="101655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Спортивно-оздоровительное</a:t>
                      </a:r>
                      <a:endParaRPr kumimoji="0" lang="ru-RU" sz="1800" kern="120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Подвижные игры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Спортивные эстафеты </a:t>
                      </a:r>
                    </a:p>
                    <a:p>
                      <a:pPr lvl="0"/>
                      <a:r>
                        <a:rPr kumimoji="0" lang="ru-RU" sz="1200" kern="120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Физминутки</a:t>
                      </a:r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Прогулка-наблюдение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Корригирующая гимнастика </a:t>
                      </a:r>
                      <a:endParaRPr lang="ru-RU" sz="12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5154833"/>
                  </a:ext>
                </a:extLst>
              </a:tr>
              <a:tr h="101655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Социально-коммуникативное</a:t>
                      </a:r>
                      <a:r>
                        <a:rPr kumimoji="0" lang="ru-RU" sz="18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Игровой тренинг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Коллективные игры с правилами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в парах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Беседа-дискуссия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Дежурство по группе </a:t>
                      </a:r>
                      <a:endParaRPr lang="ru-RU" sz="12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2836411"/>
                  </a:ext>
                </a:extLst>
              </a:tr>
              <a:tr h="1016559">
                <a:tc>
                  <a:txBody>
                    <a:bodyPr/>
                    <a:lstStyle/>
                    <a:p>
                      <a:r>
                        <a:rPr kumimoji="0" lang="ru-RU" sz="1800" b="1" kern="1200" dirty="0" err="1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Общеинтеллектуальное</a:t>
                      </a:r>
                      <a:r>
                        <a:rPr kumimoji="0" lang="ru-RU" sz="1800" b="1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(познавательное)</a:t>
                      </a:r>
                      <a:r>
                        <a:rPr kumimoji="0" lang="ru-RU" sz="18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</a:t>
                      </a: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Самоподготовка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Логические разминки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 с заданием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Викторина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Эксперименты </a:t>
                      </a:r>
                      <a:endParaRPr lang="ru-RU" sz="12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3648866"/>
                  </a:ext>
                </a:extLst>
              </a:tr>
              <a:tr h="101655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Духовно-нравственное (воспитательное)</a:t>
                      </a:r>
                      <a:endParaRPr kumimoji="0" lang="ru-RU" sz="1800" kern="120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Чтение и обсуждение рассказов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Беседа о семейных традициях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Просмотр короткометражного мультфильма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Изготовление открыток к празднику </a:t>
                      </a:r>
                    </a:p>
                    <a:p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Минутка этикета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4073864"/>
                  </a:ext>
                </a:extLst>
              </a:tr>
              <a:tr h="10165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Художественно-эстетическое</a:t>
                      </a:r>
                      <a:r>
                        <a:rPr kumimoji="0" lang="ru-RU" sz="18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Рисование по замыслу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Лепка из пластилина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Аппликация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Конструирование </a:t>
                      </a:r>
                    </a:p>
                    <a:p>
                      <a:pPr lvl="0"/>
                      <a:r>
                        <a:rPr kumimoji="0" lang="ru-RU" sz="1200" kern="12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Слушание музыки и релаксация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73568080"/>
                  </a:ext>
                </a:extLst>
              </a:tr>
            </a:tbl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067944" y="1052736"/>
            <a:ext cx="936104" cy="216024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18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3528" y="188640"/>
            <a:ext cx="8221436" cy="4676503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,,,,.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13716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411760" y="2996952"/>
            <a:ext cx="3816424" cy="1557610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Состав воспитанников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 flipV="1">
            <a:off x="5969690" y="3037946"/>
            <a:ext cx="794135" cy="332247"/>
          </a:xfrm>
          <a:prstGeom prst="curvedConnector3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723488" y="2182061"/>
            <a:ext cx="2263590" cy="11881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Опекаемые - 2</a:t>
            </a:r>
            <a:endParaRPr lang="ru-RU" dirty="0"/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 rot="5400000" flipH="1" flipV="1">
            <a:off x="4304900" y="2299675"/>
            <a:ext cx="648072" cy="648072"/>
          </a:xfrm>
          <a:prstGeom prst="curvedConnector3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16200000" flipH="1">
            <a:off x="5726273" y="4445843"/>
            <a:ext cx="711696" cy="415280"/>
          </a:xfrm>
          <a:prstGeom prst="curvedConnector3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rot="5400000">
            <a:off x="2239038" y="4456090"/>
            <a:ext cx="661355" cy="192756"/>
          </a:xfrm>
          <a:prstGeom prst="curvedConnector3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10800000">
            <a:off x="2483769" y="2526892"/>
            <a:ext cx="749847" cy="524067"/>
          </a:xfrm>
          <a:prstGeom prst="curvedConnector3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379436" y="1019681"/>
            <a:ext cx="2736304" cy="1208143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Многодетные - 53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201434" y="5009331"/>
            <a:ext cx="2564668" cy="11881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М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алоимущие - 2</a:t>
            </a:r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5508104" y="5040205"/>
            <a:ext cx="2088232" cy="11881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Дети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участников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СВО - 7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313496" y="1932825"/>
            <a:ext cx="2115852" cy="11881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ОВЗ - 30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98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123728" y="216024"/>
            <a:ext cx="4608512" cy="126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</a:rPr>
              <a:t>Режим работы</a:t>
            </a:r>
            <a:endParaRPr lang="ru-RU" sz="3600" b="1" dirty="0"/>
          </a:p>
          <a:p>
            <a:pPr algn="ctr"/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650224"/>
              </p:ext>
            </p:extLst>
          </p:nvPr>
        </p:nvGraphicFramePr>
        <p:xfrm>
          <a:off x="1187624" y="2636912"/>
          <a:ext cx="6840760" cy="39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="" xmlns:a16="http://schemas.microsoft.com/office/drawing/2014/main" val="3498374078"/>
                    </a:ext>
                  </a:extLst>
                </a:gridCol>
                <a:gridCol w="3420380">
                  <a:extLst>
                    <a:ext uri="{9D8B030D-6E8A-4147-A177-3AD203B41FA5}">
                      <a16:colId xmlns="" xmlns:a16="http://schemas.microsoft.com/office/drawing/2014/main" val="462005562"/>
                    </a:ext>
                  </a:extLst>
                </a:gridCol>
              </a:tblGrid>
              <a:tr h="398904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Виды деятельности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566551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08:00 - 08:05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Приём детей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6777483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08:05 - 08:25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Развивающие занятия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8870152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08:25 - 09:25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Прогулка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25168846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09:25 - 09.40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Завтрак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50846250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09:40 - 10:05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Развивающие занятия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4616953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10:05 - 11:05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Занятия по интересам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4053424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11:05 - 12:00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Прогулка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2000238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12:00 - 12:40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Занятия по интересам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2119056"/>
                  </a:ext>
                </a:extLst>
              </a:tr>
              <a:tr h="39890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12:40 - 13:00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Переход в учебный корпус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5946526"/>
                  </a:ext>
                </a:extLst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3563888" y="1556792"/>
            <a:ext cx="172819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1 смена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8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640960" cy="85010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         </a:t>
            </a:r>
            <a:br>
              <a:rPr lang="ru-RU" sz="3100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sz="3100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r>
              <a:rPr lang="ru-RU" sz="31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                              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effectLst/>
              </a:rPr>
            </a:br>
            <a:endParaRPr lang="ru-RU" sz="360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387587"/>
              </p:ext>
            </p:extLst>
          </p:nvPr>
        </p:nvGraphicFramePr>
        <p:xfrm>
          <a:off x="107505" y="2102225"/>
          <a:ext cx="4248471" cy="4350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6177">
                  <a:extLst>
                    <a:ext uri="{9D8B030D-6E8A-4147-A177-3AD203B41FA5}">
                      <a16:colId xmlns="" xmlns:a16="http://schemas.microsoft.com/office/drawing/2014/main" val="2833166802"/>
                    </a:ext>
                  </a:extLst>
                </a:gridCol>
                <a:gridCol w="2002294">
                  <a:extLst>
                    <a:ext uri="{9D8B030D-6E8A-4147-A177-3AD203B41FA5}">
                      <a16:colId xmlns="" xmlns:a16="http://schemas.microsoft.com/office/drawing/2014/main" val="2498468514"/>
                    </a:ext>
                  </a:extLst>
                </a:gridCol>
              </a:tblGrid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Часы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Виды деятельности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3286344759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11:30 – 11:40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Прием детей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2609424543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11:40 – 12:30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Прогулка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4180706188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12:30 – 13.00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Обед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1747118642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13:00 – 13:40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Развивающие занятия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747761994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13:40 – 14:40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Прогулка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3811168238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14:40 – 15:40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Подвижные игры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2287082155"/>
                  </a:ext>
                </a:extLst>
              </a:tr>
              <a:tr h="3647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577975" algn="ctr"/>
                          <a:tab pos="3155950" algn="r"/>
                        </a:tabLst>
                      </a:pPr>
                      <a:r>
                        <a:rPr lang="ru-RU" sz="1300">
                          <a:effectLst/>
                        </a:rPr>
                        <a:t>15.40  –  16.00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Полдник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1042306559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16:00 – 17:00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Занятия по интересам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700172644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                17:00 – 17:20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577975" algn="ctr"/>
                        </a:tabLst>
                      </a:pPr>
                      <a:r>
                        <a:rPr lang="ru-RU" sz="1200" dirty="0">
                          <a:effectLst/>
                        </a:rPr>
                        <a:t>Прогулка.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577975" algn="ctr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2385156445"/>
                  </a:ext>
                </a:extLst>
              </a:tr>
              <a:tr h="398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17:20 – 17:30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577975" algn="ctr"/>
                        </a:tabLst>
                      </a:pPr>
                      <a:r>
                        <a:rPr lang="ru-RU" sz="1200" dirty="0">
                          <a:effectLst/>
                        </a:rPr>
                        <a:t>Уход домой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9952" marR="49952" marT="0" marB="0"/>
                </a:tc>
                <a:extLst>
                  <a:ext uri="{0D108BD9-81ED-4DB2-BD59-A6C34878D82A}">
                    <a16:rowId xmlns="" xmlns:a16="http://schemas.microsoft.com/office/drawing/2014/main" val="99505829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816354"/>
              </p:ext>
            </p:extLst>
          </p:nvPr>
        </p:nvGraphicFramePr>
        <p:xfrm>
          <a:off x="4604656" y="2103241"/>
          <a:ext cx="4215815" cy="4354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5825">
                  <a:extLst>
                    <a:ext uri="{9D8B030D-6E8A-4147-A177-3AD203B41FA5}">
                      <a16:colId xmlns="" xmlns:a16="http://schemas.microsoft.com/office/drawing/2014/main" val="3584380408"/>
                    </a:ext>
                  </a:extLst>
                </a:gridCol>
                <a:gridCol w="2249990">
                  <a:extLst>
                    <a:ext uri="{9D8B030D-6E8A-4147-A177-3AD203B41FA5}">
                      <a16:colId xmlns="" xmlns:a16="http://schemas.microsoft.com/office/drawing/2014/main" val="812569655"/>
                    </a:ext>
                  </a:extLst>
                </a:gridCol>
              </a:tblGrid>
              <a:tr h="405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Время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Виды деятельности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2392536344"/>
                  </a:ext>
                </a:extLst>
              </a:tr>
              <a:tr h="487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11:30 – 11:35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Приём детей в группу продлённого дня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1124031690"/>
                  </a:ext>
                </a:extLst>
              </a:tr>
              <a:tr h="352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11:35 – 12:30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Прогулка на свежем воздухе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3738668893"/>
                  </a:ext>
                </a:extLst>
              </a:tr>
              <a:tr h="420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12:30 – 13:00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Обед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467253531"/>
                  </a:ext>
                </a:extLst>
              </a:tr>
              <a:tr h="1250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13:00 – 15:00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Коррекционно-развивающие занятия со специалистами служб сопровождения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Развивающие занятия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Занятия по интересам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2040881469"/>
                  </a:ext>
                </a:extLst>
              </a:tr>
              <a:tr h="4156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15:00 – 15:40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Прогулка на свежем воздухе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3020411513"/>
                  </a:ext>
                </a:extLst>
              </a:tr>
              <a:tr h="49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15:40 -16:00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Полдник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1678099129"/>
                  </a:ext>
                </a:extLst>
              </a:tr>
              <a:tr h="5203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16:00 – 16:30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Уход домой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39" marR="39339" marT="0" marB="0"/>
                </a:tc>
                <a:extLst>
                  <a:ext uri="{0D108BD9-81ED-4DB2-BD59-A6C34878D82A}">
                    <a16:rowId xmlns="" xmlns:a16="http://schemas.microsoft.com/office/drawing/2014/main" val="2659081299"/>
                  </a:ext>
                </a:extLst>
              </a:tr>
            </a:tbl>
          </a:graphicData>
        </a:graphic>
      </p:graphicFrame>
      <p:sp>
        <p:nvSpPr>
          <p:cNvPr id="3" name="Овал 2"/>
          <p:cNvSpPr/>
          <p:nvPr/>
        </p:nvSpPr>
        <p:spPr>
          <a:xfrm>
            <a:off x="1007604" y="800709"/>
            <a:ext cx="2448272" cy="12295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2 смена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5334170" y="764704"/>
            <a:ext cx="2611965" cy="12655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Коррекционная группа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170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.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30403"/>
            <a:ext cx="2399473" cy="17275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03407" y="2498924"/>
            <a:ext cx="2940086" cy="1815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40968"/>
            <a:ext cx="2426775" cy="18200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1628800"/>
            <a:ext cx="2939819" cy="220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253" y="4728592"/>
            <a:ext cx="2160240" cy="21602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326" y="4170418"/>
            <a:ext cx="2687582" cy="26875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0" y="655212"/>
            <a:ext cx="59880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50000"/>
                  </a:schemeClr>
                </a:solidFill>
              </a:rPr>
              <a:t>Отдых на свежем воздухе</a:t>
            </a:r>
            <a:br>
              <a:rPr lang="ru-RU" sz="36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86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Питание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effectLst/>
              </a:rPr>
            </a:br>
            <a:endParaRPr lang="ru-RU" sz="3600" b="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2816"/>
            <a:ext cx="4716016" cy="25193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4293096"/>
            <a:ext cx="4716016" cy="25649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377" y="1556792"/>
            <a:ext cx="3377987" cy="25334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1" y="4459424"/>
            <a:ext cx="3244958" cy="235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707</TotalTime>
  <Words>370</Words>
  <Application>Microsoft Office PowerPoint</Application>
  <PresentationFormat>Экран (4:3)</PresentationFormat>
  <Paragraphs>144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2025-2026 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</vt:lpstr>
      <vt:lpstr>.</vt:lpstr>
      <vt:lpstr>Питание </vt:lpstr>
      <vt:lpstr>Культурная деятельность</vt:lpstr>
      <vt:lpstr>Самоподготовка </vt:lpstr>
      <vt:lpstr>Игровая и внеурочная деятельность  </vt:lpstr>
      <vt:lpstr>Поделки своими руками</vt:lpstr>
      <vt:lpstr>Презентация PowerPoint</vt:lpstr>
      <vt:lpstr>Коллективные работы</vt:lpstr>
      <vt:lpstr> В мире стихов и историй</vt:lpstr>
      <vt:lpstr>Спорт и отдых</vt:lpstr>
      <vt:lpstr>Спасибо за внимание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Внеурочная деятельность детей в ГПД.</dc:title>
  <dc:creator>User</dc:creator>
  <cp:lastModifiedBy>on</cp:lastModifiedBy>
  <cp:revision>71</cp:revision>
  <dcterms:created xsi:type="dcterms:W3CDTF">2013-02-10T16:58:11Z</dcterms:created>
  <dcterms:modified xsi:type="dcterms:W3CDTF">2026-06-01T05:33:44Z</dcterms:modified>
</cp:coreProperties>
</file>